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  <p:sldMasterId id="2147483712" r:id="rId2"/>
  </p:sldMasterIdLst>
  <p:notesMasterIdLst>
    <p:notesMasterId r:id="rId17"/>
  </p:notesMasterIdLst>
  <p:handoutMasterIdLst>
    <p:handoutMasterId r:id="rId18"/>
  </p:handoutMasterIdLst>
  <p:sldIdLst>
    <p:sldId id="277" r:id="rId3"/>
    <p:sldId id="276" r:id="rId4"/>
    <p:sldId id="288" r:id="rId5"/>
    <p:sldId id="279" r:id="rId6"/>
    <p:sldId id="280" r:id="rId7"/>
    <p:sldId id="282" r:id="rId8"/>
    <p:sldId id="289" r:id="rId9"/>
    <p:sldId id="297" r:id="rId10"/>
    <p:sldId id="296" r:id="rId11"/>
    <p:sldId id="290" r:id="rId12"/>
    <p:sldId id="298" r:id="rId13"/>
    <p:sldId id="299" r:id="rId14"/>
    <p:sldId id="291" r:id="rId15"/>
    <p:sldId id="301" r:id="rId16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452"/>
    <a:srgbClr val="E5DBA1"/>
    <a:srgbClr val="BABA93"/>
    <a:srgbClr val="BABB93"/>
    <a:srgbClr val="DEDEAF"/>
    <a:srgbClr val="999999"/>
    <a:srgbClr val="D9D9D9"/>
    <a:srgbClr val="CCCCCC"/>
    <a:srgbClr val="C80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71" autoAdjust="0"/>
    <p:restoredTop sz="92362" autoAdjust="0"/>
  </p:normalViewPr>
  <p:slideViewPr>
    <p:cSldViewPr snapToGrid="0">
      <p:cViewPr>
        <p:scale>
          <a:sx n="77" d="100"/>
          <a:sy n="77" d="100"/>
        </p:scale>
        <p:origin x="-1260" y="192"/>
      </p:cViewPr>
      <p:guideLst>
        <p:guide orient="horz" pos="3935"/>
        <p:guide pos="288"/>
        <p:guide pos="726"/>
        <p:guide pos="5029"/>
        <p:guide pos="43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‹Nr.›</a:t>
            </a:fld>
            <a:endParaRPr lang="de-DE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E786E77-8943-46B0-A5F4-9FE2BBEC74F5}" type="datetime1">
              <a:rPr lang="en-GB" noProof="0" smtClean="0"/>
              <a:t>10/02/2017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AA3181-37E1-4D43-A40E-0B61FF5DACFC}" type="datetime1">
              <a:rPr lang="en-GB" noProof="0" smtClean="0"/>
              <a:t>10/02/2017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Click here to add title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950FA2E-D575-4778-A90B-D8823FBC82FB}" type="datetime1">
              <a:rPr lang="en-GB" noProof="0" smtClean="0"/>
              <a:t>10/02/2017</a:t>
            </a:fld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E00587D-9189-4FED-83AF-DBCD726BC899}" type="datetime1">
              <a:rPr lang="en-GB" noProof="0" smtClean="0"/>
              <a:t>10/02/2017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to add image</a:t>
            </a:r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company presentation 2012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2376D74-4BB3-47C6-93B0-5DCC1B2CEE0E}" type="datetime1">
              <a:rPr lang="en-GB" noProof="0" smtClean="0"/>
              <a:t>10/02/2017</a:t>
            </a:fld>
            <a:endParaRPr lang="de-DE" noProof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columns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721DE36-DFDD-41E8-8F4A-60A053C2735B}" type="datetime1">
              <a:rPr lang="en-GB" noProof="0" smtClean="0"/>
              <a:t>10/02/2017</a:t>
            </a:fld>
            <a:endParaRPr lang="de-DE" noProof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10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rafik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40400" y="3239022"/>
            <a:ext cx="70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Click here to add subtitle</a:t>
            </a:r>
            <a:endParaRPr lang="de-DE" dirty="0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040400" y="1993726"/>
            <a:ext cx="7034400" cy="1143000"/>
          </a:xfrm>
        </p:spPr>
        <p:txBody>
          <a:bodyPr anchor="ctr"/>
          <a:lstStyle>
            <a:lvl1pPr algn="ctr">
              <a:defRPr sz="3600"/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here</a:t>
            </a:r>
            <a:r>
              <a:rPr lang="de-DE" dirty="0" smtClean="0"/>
              <a:t> to add title</a:t>
            </a:r>
            <a:endParaRPr lang="de-DE" dirty="0"/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7721600" y="6604000"/>
            <a:ext cx="1422400" cy="254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999999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599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D72E1C-DE6A-4294-ADF0-6F96BA9C680A}" type="datetime1">
              <a:rPr lang="en-GB" smtClean="0"/>
              <a:t>10/02/2017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42892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gi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gi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gif"/><Relationship Id="rId4" Type="http://schemas.openxmlformats.org/officeDocument/2006/relationships/image" Target="../media/image4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here to add title</a:t>
            </a:r>
          </a:p>
        </p:txBody>
      </p:sp>
      <p:pic>
        <p:nvPicPr>
          <p:cNvPr id="19" name="Grafik 7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‹Nr.›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0F9A5078-6F60-49E2-B50D-11C30D454C38}" type="datetime1">
              <a:rPr lang="en-GB" noProof="0" smtClean="0"/>
              <a:t>10/02/2017</a:t>
            </a:fld>
            <a:endParaRPr lang="en-GB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  <p:sldLayoutId id="2147483715" r:id="rId7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440000" indent="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None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‹Nr.›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en-GB" dirty="0" smtClean="0"/>
              <a:t>Type presentation title here</a:t>
            </a:r>
            <a:endParaRPr lang="en-GB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7FE73A5E-2CE3-464E-8323-5EB9B752629B}" type="datetime1">
              <a:rPr lang="en-GB" smtClean="0"/>
              <a:t>10/02/2017</a:t>
            </a:fld>
            <a:endParaRPr lang="de-DE" dirty="0"/>
          </a:p>
        </p:txBody>
      </p:sp>
      <p:pic>
        <p:nvPicPr>
          <p:cNvPr id="10" name="Grafik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8288" y="304800"/>
            <a:ext cx="2106612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689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Untertitel 10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</a:pPr>
            <a:endParaRPr lang="en-US" sz="2000" dirty="0" smtClean="0">
              <a:solidFill>
                <a:schemeClr val="accent1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accent1"/>
                </a:solidFill>
              </a:rPr>
              <a:t>Dr. Steffen Erdle, Head of Project RE-ACTIVATE: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accent1"/>
                </a:solidFill>
              </a:rPr>
              <a:t>«Promoting Employment through RE/EE in MENA»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2000" i="1" dirty="0" smtClean="0">
              <a:solidFill>
                <a:schemeClr val="accent1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2000" i="1" dirty="0" smtClean="0">
              <a:solidFill>
                <a:schemeClr val="accent1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600" dirty="0" smtClean="0">
                <a:solidFill>
                  <a:schemeClr val="accent1"/>
                </a:solidFill>
              </a:rPr>
              <a:t>5</a:t>
            </a:r>
            <a:r>
              <a:rPr lang="en-US" sz="1600" baseline="30000" dirty="0" smtClean="0">
                <a:solidFill>
                  <a:schemeClr val="accent1"/>
                </a:solidFill>
              </a:rPr>
              <a:t>th</a:t>
            </a:r>
            <a:r>
              <a:rPr lang="en-US" sz="1600" dirty="0" smtClean="0">
                <a:solidFill>
                  <a:schemeClr val="accent1"/>
                </a:solidFill>
              </a:rPr>
              <a:t> Team Retreat &amp; Planning Workshop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chemeClr val="accent1"/>
                </a:solidFill>
              </a:rPr>
              <a:t>Cairo, </a:t>
            </a:r>
            <a:r>
              <a:rPr lang="en-US" sz="1600" dirty="0" smtClean="0">
                <a:solidFill>
                  <a:schemeClr val="accent1"/>
                </a:solidFill>
              </a:rPr>
              <a:t>07.-09.02.17 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2400" b="1" cap="all" dirty="0" smtClean="0">
                <a:solidFill>
                  <a:schemeClr val="accent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The RE-ACTIVATE</a:t>
            </a:r>
            <a:r>
              <a:rPr lang="en-US" sz="2400" b="1" cap="all" dirty="0">
                <a:solidFill>
                  <a:schemeClr val="accent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project </a:t>
            </a:r>
            <a:r>
              <a:rPr lang="en-US" sz="2400" b="1" cap="all" dirty="0" smtClean="0">
                <a:solidFill>
                  <a:schemeClr val="accent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br>
              <a:rPr lang="en-US" sz="2400" b="1" cap="all" dirty="0" smtClean="0">
                <a:solidFill>
                  <a:schemeClr val="accent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2400" b="1" cap="all" dirty="0" smtClean="0">
                <a:solidFill>
                  <a:schemeClr val="accent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ACTIVITIES &amp; Achievements IN 2014-16</a:t>
            </a:r>
            <a:br>
              <a:rPr lang="en-US" sz="2400" b="1" cap="all" dirty="0" smtClean="0">
                <a:solidFill>
                  <a:schemeClr val="accent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2400" b="1" cap="all" dirty="0" smtClean="0">
                <a:solidFill>
                  <a:schemeClr val="accent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Perspectives &amp; Opportunities for 2017</a:t>
            </a:r>
            <a:endParaRPr lang="en-US" sz="2400" b="1" cap="all" dirty="0">
              <a:solidFill>
                <a:schemeClr val="accent1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86497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RE-ACTIVATE Planning Workshop </a:t>
            </a:r>
            <a:r>
              <a:rPr lang="en-BZ" dirty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10/02/2017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Realized Key Activities 2014-16: Work Package 2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12" name="Inhaltsplatzhalter 7"/>
          <p:cNvSpPr>
            <a:spLocks noGrp="1"/>
          </p:cNvSpPr>
          <p:nvPr>
            <p:ph idx="1"/>
          </p:nvPr>
        </p:nvSpPr>
        <p:spPr>
          <a:xfrm>
            <a:off x="721070" y="2213222"/>
            <a:ext cx="7776000" cy="3816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C00000"/>
                </a:solidFill>
              </a:rPr>
              <a:t>Implementing a support program for promoting EE in </a:t>
            </a:r>
            <a:r>
              <a:rPr lang="en-US" sz="2000" dirty="0">
                <a:solidFill>
                  <a:srgbClr val="C00000"/>
                </a:solidFill>
              </a:rPr>
              <a:t>the building </a:t>
            </a:r>
            <a:r>
              <a:rPr lang="en-US" sz="2000" dirty="0" smtClean="0">
                <a:solidFill>
                  <a:srgbClr val="C00000"/>
                </a:solidFill>
              </a:rPr>
              <a:t>sector, the leather industry and Ind. Zones in MAR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C00000"/>
                </a:solidFill>
              </a:rPr>
              <a:t>Implementing </a:t>
            </a:r>
            <a:r>
              <a:rPr lang="en-US" sz="2000" dirty="0" smtClean="0">
                <a:solidFill>
                  <a:srgbClr val="C00000"/>
                </a:solidFill>
              </a:rPr>
              <a:t>a </a:t>
            </a:r>
            <a:r>
              <a:rPr lang="en-US" sz="2000" dirty="0">
                <a:solidFill>
                  <a:srgbClr val="C00000"/>
                </a:solidFill>
              </a:rPr>
              <a:t>support program for </a:t>
            </a:r>
            <a:r>
              <a:rPr lang="en-US" sz="2000" dirty="0" smtClean="0">
                <a:solidFill>
                  <a:srgbClr val="C00000"/>
                </a:solidFill>
              </a:rPr>
              <a:t>promoting RE/EE in AGR/IAA in TUN (SPIS in MAR and EGY)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C00000"/>
                </a:solidFill>
              </a:rPr>
              <a:t>Implementing </a:t>
            </a:r>
            <a:r>
              <a:rPr lang="en-US" sz="2000" dirty="0" smtClean="0">
                <a:solidFill>
                  <a:srgbClr val="C00000"/>
                </a:solidFill>
              </a:rPr>
              <a:t>a </a:t>
            </a:r>
            <a:r>
              <a:rPr lang="en-US" sz="2000" dirty="0">
                <a:solidFill>
                  <a:srgbClr val="C00000"/>
                </a:solidFill>
              </a:rPr>
              <a:t>support program for </a:t>
            </a:r>
            <a:r>
              <a:rPr lang="en-US" sz="2000" dirty="0" smtClean="0">
                <a:solidFill>
                  <a:srgbClr val="C00000"/>
                </a:solidFill>
              </a:rPr>
              <a:t>promoting private RE/EE </a:t>
            </a:r>
            <a:r>
              <a:rPr lang="en-US" sz="2000" dirty="0">
                <a:solidFill>
                  <a:srgbClr val="C00000"/>
                </a:solidFill>
              </a:rPr>
              <a:t>service providers in TUN </a:t>
            </a:r>
            <a:r>
              <a:rPr lang="en-US" sz="2000" dirty="0" smtClean="0">
                <a:solidFill>
                  <a:srgbClr val="C00000"/>
                </a:solidFill>
              </a:rPr>
              <a:t>(BC/BE</a:t>
            </a:r>
            <a:r>
              <a:rPr lang="en-US" sz="2000" dirty="0" smtClean="0">
                <a:solidFill>
                  <a:srgbClr val="C00000"/>
                </a:solidFill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C00000"/>
                </a:solidFill>
              </a:rPr>
              <a:t>Implementing </a:t>
            </a:r>
            <a:r>
              <a:rPr lang="en-US" sz="2000" dirty="0" smtClean="0">
                <a:solidFill>
                  <a:srgbClr val="C00000"/>
                </a:solidFill>
              </a:rPr>
              <a:t>support measures to selected municipalities (Agadir, Bizerte, </a:t>
            </a:r>
            <a:r>
              <a:rPr lang="en-US" sz="2000" dirty="0" err="1" smtClean="0">
                <a:solidFill>
                  <a:srgbClr val="C00000"/>
                </a:solidFill>
              </a:rPr>
              <a:t>Nabeul</a:t>
            </a:r>
            <a:r>
              <a:rPr lang="en-US" sz="2000" dirty="0" smtClean="0">
                <a:solidFill>
                  <a:srgbClr val="C00000"/>
                </a:solidFill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C00000"/>
                </a:solidFill>
              </a:rPr>
              <a:t>Implementing pilot installations to support these activities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8267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RE-ACTIVATE Planning Workshop </a:t>
            </a:r>
            <a:r>
              <a:rPr lang="en-BZ" dirty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10/02/2017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Realized Key Activities 2014-16: Work Package </a:t>
            </a:r>
            <a:r>
              <a:rPr lang="en-US" b="1" dirty="0" smtClean="0">
                <a:solidFill>
                  <a:srgbClr val="C00000"/>
                </a:solidFill>
              </a:rPr>
              <a:t>3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12" name="Inhaltsplatzhalter 7"/>
          <p:cNvSpPr>
            <a:spLocks noGrp="1"/>
          </p:cNvSpPr>
          <p:nvPr>
            <p:ph idx="1"/>
          </p:nvPr>
        </p:nvSpPr>
        <p:spPr>
          <a:xfrm>
            <a:off x="721070" y="2213222"/>
            <a:ext cx="7776000" cy="3816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C00000"/>
                </a:solidFill>
              </a:rPr>
              <a:t>Developing basic and advanced training programs and materials for EE in MAR, </a:t>
            </a:r>
            <a:r>
              <a:rPr lang="en-US" sz="2000" dirty="0" smtClean="0">
                <a:solidFill>
                  <a:srgbClr val="C00000"/>
                </a:solidFill>
              </a:rPr>
              <a:t>TUN, EGY (industry, buildings)</a:t>
            </a:r>
            <a:endParaRPr lang="en-US" sz="20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C00000"/>
                </a:solidFill>
              </a:rPr>
              <a:t>Trainings </a:t>
            </a:r>
            <a:r>
              <a:rPr lang="en-US" sz="2000" dirty="0" smtClean="0">
                <a:solidFill>
                  <a:srgbClr val="C00000"/>
                </a:solidFill>
              </a:rPr>
              <a:t>on RE/EE </a:t>
            </a:r>
            <a:r>
              <a:rPr lang="en-US" sz="2000" dirty="0">
                <a:solidFill>
                  <a:srgbClr val="C00000"/>
                </a:solidFill>
              </a:rPr>
              <a:t>in AGR/IAA in TUN (SPIS in </a:t>
            </a:r>
            <a:r>
              <a:rPr lang="en-US" sz="2000" dirty="0" smtClean="0">
                <a:solidFill>
                  <a:srgbClr val="C00000"/>
                </a:solidFill>
              </a:rPr>
              <a:t>MAR+EGY)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C00000"/>
                </a:solidFill>
              </a:rPr>
              <a:t>Trainings on </a:t>
            </a:r>
            <a:r>
              <a:rPr lang="en-US" sz="2000" dirty="0" smtClean="0">
                <a:solidFill>
                  <a:srgbClr val="C00000"/>
                </a:solidFill>
              </a:rPr>
              <a:t>off-grid </a:t>
            </a:r>
            <a:r>
              <a:rPr lang="en-US" sz="2000" dirty="0">
                <a:solidFill>
                  <a:srgbClr val="C00000"/>
                </a:solidFill>
              </a:rPr>
              <a:t>PV hybrid systems in </a:t>
            </a:r>
            <a:r>
              <a:rPr lang="en-US" sz="2000" dirty="0" smtClean="0">
                <a:solidFill>
                  <a:srgbClr val="C00000"/>
                </a:solidFill>
              </a:rPr>
              <a:t>EGY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C00000"/>
                </a:solidFill>
              </a:rPr>
              <a:t>Conducting a training sector assessment for the focus countries</a:t>
            </a:r>
            <a:endParaRPr lang="en-US" sz="2000" dirty="0" smtClean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Supporting </a:t>
            </a:r>
            <a:r>
              <a:rPr lang="en-US" sz="2000" dirty="0">
                <a:solidFill>
                  <a:srgbClr val="C00000"/>
                </a:solidFill>
              </a:rPr>
              <a:t>quality </a:t>
            </a:r>
            <a:r>
              <a:rPr lang="en-US" sz="2000" dirty="0" smtClean="0">
                <a:solidFill>
                  <a:srgbClr val="C00000"/>
                </a:solidFill>
              </a:rPr>
              <a:t>assurance for </a:t>
            </a:r>
            <a:r>
              <a:rPr lang="en-US" sz="2000" dirty="0">
                <a:solidFill>
                  <a:srgbClr val="C00000"/>
                </a:solidFill>
              </a:rPr>
              <a:t>RE/EE training in focus countries </a:t>
            </a:r>
            <a:r>
              <a:rPr lang="en-US" sz="2000" dirty="0" smtClean="0">
                <a:solidFill>
                  <a:srgbClr val="C00000"/>
                </a:solidFill>
              </a:rPr>
              <a:t>(PV+EE in TUN, IFMEREE in MAR)</a:t>
            </a:r>
            <a:endParaRPr lang="en-US" sz="20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Implementing a regional credentialing program to support high-quality training </a:t>
            </a:r>
            <a:r>
              <a:rPr lang="en-US" sz="2000" dirty="0" smtClean="0">
                <a:solidFill>
                  <a:srgbClr val="C00000"/>
                </a:solidFill>
              </a:rPr>
              <a:t>in MENA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0463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RE-ACTIVATE Planning Workshop </a:t>
            </a:r>
            <a:r>
              <a:rPr lang="en-BZ" dirty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10/02/2017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Realized Key Activities 2014-16: Work Package </a:t>
            </a:r>
            <a:r>
              <a:rPr lang="en-US" b="1" dirty="0" smtClean="0">
                <a:solidFill>
                  <a:srgbClr val="C00000"/>
                </a:solidFill>
              </a:rPr>
              <a:t>4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12" name="Inhaltsplatzhalter 7"/>
          <p:cNvSpPr>
            <a:spLocks noGrp="1"/>
          </p:cNvSpPr>
          <p:nvPr>
            <p:ph idx="1"/>
          </p:nvPr>
        </p:nvSpPr>
        <p:spPr>
          <a:xfrm>
            <a:off x="721070" y="2213222"/>
            <a:ext cx="7776000" cy="3816000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C00000"/>
                </a:solidFill>
              </a:rPr>
              <a:t>SE4JOBS expert/training WS in Rabat, Tunis, </a:t>
            </a:r>
            <a:r>
              <a:rPr lang="en-US" sz="2000" dirty="0" smtClean="0">
                <a:solidFill>
                  <a:srgbClr val="C00000"/>
                </a:solidFill>
              </a:rPr>
              <a:t>Cairo…</a:t>
            </a:r>
            <a:endParaRPr lang="en-US" sz="2000" dirty="0" smtClean="0">
              <a:solidFill>
                <a:srgbClr val="C00000"/>
              </a:solidFill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C00000"/>
                </a:solidFill>
              </a:rPr>
              <a:t>RE Benefits WS Series in Abu Dhabi, Beirut, Kuwait…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C00000"/>
                </a:solidFill>
              </a:rPr>
              <a:t>Euro-Arab Cluster Cooperation in the SE Sector: terminated at inter-regional level, operationalized at country level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C00000"/>
                </a:solidFill>
              </a:rPr>
              <a:t>Regional Quality Building for RE/EE Training and Services: mainly through regional credentialing program</a:t>
            </a:r>
          </a:p>
        </p:txBody>
      </p:sp>
    </p:spTree>
    <p:extLst>
      <p:ext uri="{BB962C8B-B14F-4D97-AF65-F5344CB8AC3E}">
        <p14:creationId xmlns:p14="http://schemas.microsoft.com/office/powerpoint/2010/main" val="16728663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RE-ACTIVATE Planning Workshop </a:t>
            </a:r>
            <a:r>
              <a:rPr lang="en-BZ" dirty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10/02/2017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Planned Key Activities </a:t>
            </a:r>
            <a:r>
              <a:rPr lang="en-US" b="1" dirty="0">
                <a:solidFill>
                  <a:srgbClr val="C00000"/>
                </a:solidFill>
              </a:rPr>
              <a:t>in </a:t>
            </a:r>
            <a:r>
              <a:rPr lang="en-US" b="1" dirty="0" smtClean="0">
                <a:solidFill>
                  <a:srgbClr val="C00000"/>
                </a:solidFill>
              </a:rPr>
              <a:t>2017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12" name="Inhaltsplatzhalter 7"/>
          <p:cNvSpPr>
            <a:spLocks noGrp="1"/>
          </p:cNvSpPr>
          <p:nvPr>
            <p:ph idx="1"/>
          </p:nvPr>
        </p:nvSpPr>
        <p:spPr>
          <a:xfrm>
            <a:off x="721070" y="2200864"/>
            <a:ext cx="7776000" cy="3816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Implementing existing or incipient contracts/measures/programs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Publishing (and fine-tuning, where necessary) existing studies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Continuing the SE4JOBS outreach and RE Benefits WS Series, incl. during large intl. events: </a:t>
            </a:r>
            <a:r>
              <a:rPr lang="en-US" sz="2000" dirty="0" smtClean="0">
                <a:solidFill>
                  <a:srgbClr val="C00000"/>
                </a:solidFill>
              </a:rPr>
              <a:t>Arab EE Day, </a:t>
            </a:r>
            <a:r>
              <a:rPr lang="en-US" sz="2000" dirty="0" smtClean="0">
                <a:solidFill>
                  <a:srgbClr val="C00000"/>
                </a:solidFill>
              </a:rPr>
              <a:t>BEF, COP23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Marketing</a:t>
            </a:r>
            <a:r>
              <a:rPr lang="en-US" sz="2000" dirty="0" smtClean="0">
                <a:solidFill>
                  <a:srgbClr val="C00000"/>
                </a:solidFill>
              </a:rPr>
              <a:t>/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operationalizing country/sector studies, incl. through targeted policy support, awareness raising, capacity building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Organizing </a:t>
            </a:r>
            <a:r>
              <a:rPr lang="en-US" sz="2000" dirty="0" smtClean="0">
                <a:solidFill>
                  <a:srgbClr val="C00000"/>
                </a:solidFill>
              </a:rPr>
              <a:t>wind </a:t>
            </a:r>
            <a:r>
              <a:rPr lang="en-US" sz="2000" dirty="0" smtClean="0">
                <a:solidFill>
                  <a:srgbClr val="C00000"/>
                </a:solidFill>
              </a:rPr>
              <a:t>&amp; </a:t>
            </a:r>
            <a:r>
              <a:rPr lang="en-US" sz="2000" dirty="0" smtClean="0">
                <a:solidFill>
                  <a:srgbClr val="C00000"/>
                </a:solidFill>
              </a:rPr>
              <a:t>distributed generation events </a:t>
            </a:r>
            <a:r>
              <a:rPr lang="en-US" sz="2000" dirty="0" smtClean="0">
                <a:solidFill>
                  <a:srgbClr val="C00000"/>
                </a:solidFill>
              </a:rPr>
              <a:t>in TUN &amp; EGY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Implementing an impact assessment program from Q1 on</a:t>
            </a:r>
          </a:p>
        </p:txBody>
      </p:sp>
    </p:spTree>
    <p:extLst>
      <p:ext uri="{BB962C8B-B14F-4D97-AF65-F5344CB8AC3E}">
        <p14:creationId xmlns:p14="http://schemas.microsoft.com/office/powerpoint/2010/main" val="6235164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RE-ACTIVATE Planning Workshop </a:t>
            </a:r>
            <a:r>
              <a:rPr lang="en-BZ" dirty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10/02/2017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Main Open Questions for 2017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12" name="Inhaltsplatzhalter 7"/>
          <p:cNvSpPr>
            <a:spLocks noGrp="1"/>
          </p:cNvSpPr>
          <p:nvPr>
            <p:ph idx="1"/>
          </p:nvPr>
        </p:nvSpPr>
        <p:spPr>
          <a:xfrm>
            <a:off x="721070" y="2176151"/>
            <a:ext cx="7776000" cy="3816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Can we actually implement existing contracts/projects?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Do we need to foresee further contracts/projects?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How to measure the on-the-ground employment impacts of selected project activities at focus country level?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How to bundle and “sell” the project results to partners, colleagues, the public?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How to consolidate and manage the online work spaces / platforms and data banks?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How to ensure the sustainability of the </a:t>
            </a:r>
            <a:r>
              <a:rPr lang="en-US" sz="2000" dirty="0">
                <a:solidFill>
                  <a:srgbClr val="C00000"/>
                </a:solidFill>
              </a:rPr>
              <a:t>project </a:t>
            </a:r>
            <a:r>
              <a:rPr lang="en-US" sz="2000" dirty="0" smtClean="0">
                <a:solidFill>
                  <a:srgbClr val="C00000"/>
                </a:solidFill>
              </a:rPr>
              <a:t>results?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6058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+mn-lt"/>
              </a:rPr>
              <a:t>RE-ACTIVATE in a Nutshell</a:t>
            </a:r>
            <a:endParaRPr lang="en-US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 smtClean="0"/>
              <a:t>RE-ACTIVATE Planning Workshop </a:t>
            </a:r>
            <a:r>
              <a:rPr lang="en-BZ" dirty="0" smtClean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10/02/2017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684000" y="2213221"/>
            <a:ext cx="7776000" cy="3816000"/>
          </a:xfrm>
        </p:spPr>
        <p:txBody>
          <a:bodyPr/>
          <a:lstStyle/>
          <a:p>
            <a:r>
              <a:rPr lang="en-US" sz="2000" dirty="0" smtClean="0">
                <a:solidFill>
                  <a:srgbClr val="C00000"/>
                </a:solidFill>
              </a:rPr>
              <a:t>Cross-</a:t>
            </a:r>
            <a:r>
              <a:rPr lang="en-US" sz="2000" dirty="0" err="1" smtClean="0">
                <a:solidFill>
                  <a:srgbClr val="C00000"/>
                </a:solidFill>
              </a:rPr>
              <a:t>sectoral</a:t>
            </a:r>
            <a:r>
              <a:rPr lang="en-US" sz="2000" dirty="0" smtClean="0">
                <a:solidFill>
                  <a:srgbClr val="C00000"/>
                </a:solidFill>
              </a:rPr>
              <a:t> regional project </a:t>
            </a:r>
            <a:r>
              <a:rPr lang="en-US" sz="2000" dirty="0">
                <a:solidFill>
                  <a:srgbClr val="C00000"/>
                </a:solidFill>
              </a:rPr>
              <a:t>focusing on the </a:t>
            </a:r>
            <a:r>
              <a:rPr lang="en-US" sz="2000" dirty="0" smtClean="0">
                <a:solidFill>
                  <a:srgbClr val="C00000"/>
                </a:solidFill>
              </a:rPr>
              <a:t>nexus between</a:t>
            </a:r>
            <a:endParaRPr lang="en-US" sz="2000" dirty="0">
              <a:solidFill>
                <a:srgbClr val="C00000"/>
              </a:solidFill>
            </a:endParaRPr>
          </a:p>
          <a:p>
            <a:pPr marL="702900" lvl="1" indent="-342900">
              <a:buFont typeface="Symbol" panose="05050102010706020507" pitchFamily="18" charset="2"/>
              <a:buChar char="-"/>
            </a:pPr>
            <a:r>
              <a:rPr lang="en-US" sz="2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Sustainable </a:t>
            </a:r>
            <a:r>
              <a:rPr lang="en-US" sz="2000" dirty="0">
                <a:solidFill>
                  <a:srgbClr val="C00000"/>
                </a:solidFill>
                <a:sym typeface="Wingdings" panose="05000000000000000000" pitchFamily="2" charset="2"/>
              </a:rPr>
              <a:t>energy </a:t>
            </a:r>
            <a:r>
              <a:rPr lang="en-US" sz="2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(renewable </a:t>
            </a:r>
            <a:r>
              <a:rPr lang="en-US" sz="2000" dirty="0">
                <a:solidFill>
                  <a:srgbClr val="C00000"/>
                </a:solidFill>
                <a:sym typeface="Wingdings" panose="05000000000000000000" pitchFamily="2" charset="2"/>
              </a:rPr>
              <a:t>energy &amp; energy efficiency)</a:t>
            </a:r>
          </a:p>
          <a:p>
            <a:pPr marL="702900" lvl="1" indent="-342900">
              <a:buFont typeface="Symbol" panose="05050102010706020507" pitchFamily="18" charset="2"/>
              <a:buChar char="-"/>
            </a:pPr>
            <a:r>
              <a:rPr lang="en-US" sz="2000" dirty="0">
                <a:solidFill>
                  <a:srgbClr val="C00000"/>
                </a:solidFill>
                <a:sym typeface="Wingdings" panose="05000000000000000000" pitchFamily="2" charset="2"/>
              </a:rPr>
              <a:t>Socio-economic development </a:t>
            </a:r>
            <a:r>
              <a:rPr lang="en-US" sz="2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(local </a:t>
            </a:r>
            <a:r>
              <a:rPr lang="en-US" sz="2000" dirty="0">
                <a:solidFill>
                  <a:srgbClr val="C00000"/>
                </a:solidFill>
                <a:sym typeface="Wingdings" panose="05000000000000000000" pitchFamily="2" charset="2"/>
              </a:rPr>
              <a:t>jobs &amp; value creation)</a:t>
            </a:r>
          </a:p>
          <a:p>
            <a:pPr marL="342900" indent="-342900"/>
            <a:r>
              <a:rPr lang="en-US" sz="2000" dirty="0">
                <a:solidFill>
                  <a:srgbClr val="C00000"/>
                </a:solidFill>
                <a:cs typeface="Calibri" panose="020F0502020204030204" pitchFamily="34" charset="0"/>
              </a:rPr>
              <a:t>Supporting market development, knowhow transfer, </a:t>
            </a:r>
            <a:r>
              <a:rPr lang="en-US" sz="2000" dirty="0" smtClean="0">
                <a:solidFill>
                  <a:srgbClr val="C00000"/>
                </a:solidFill>
                <a:cs typeface="Calibri" panose="020F0502020204030204" pitchFamily="34" charset="0"/>
              </a:rPr>
              <a:t>strategy </a:t>
            </a:r>
            <a:r>
              <a:rPr lang="en-US" sz="2000" dirty="0">
                <a:solidFill>
                  <a:srgbClr val="C00000"/>
                </a:solidFill>
                <a:cs typeface="Calibri" panose="020F0502020204030204" pitchFamily="34" charset="0"/>
              </a:rPr>
              <a:t>building for employment-intensive applications at the regional (MENA) level plus in </a:t>
            </a:r>
            <a:r>
              <a:rPr lang="en-US" sz="2000" dirty="0" smtClean="0">
                <a:solidFill>
                  <a:srgbClr val="C00000"/>
                </a:solidFill>
                <a:cs typeface="Calibri" panose="020F0502020204030204" pitchFamily="34" charset="0"/>
              </a:rPr>
              <a:t>3 </a:t>
            </a:r>
            <a:r>
              <a:rPr lang="en-US" sz="2000" dirty="0">
                <a:solidFill>
                  <a:srgbClr val="C00000"/>
                </a:solidFill>
                <a:cs typeface="Calibri" panose="020F0502020204030204" pitchFamily="34" charset="0"/>
              </a:rPr>
              <a:t>focus countries (Morocco, Tunisia, Egypt) </a:t>
            </a:r>
          </a:p>
          <a:p>
            <a:pPr marL="342900" indent="-342900"/>
            <a:r>
              <a:rPr lang="en-US" sz="2000" dirty="0">
                <a:solidFill>
                  <a:srgbClr val="C00000"/>
                </a:solidFill>
                <a:cs typeface="Calibri" panose="020F0502020204030204" pitchFamily="34" charset="0"/>
              </a:rPr>
              <a:t>Network structure with teams in Rabat, Tunis, </a:t>
            </a:r>
            <a:r>
              <a:rPr lang="en-US" sz="2000" dirty="0" smtClean="0">
                <a:solidFill>
                  <a:srgbClr val="C00000"/>
                </a:solidFill>
                <a:cs typeface="Calibri" panose="020F0502020204030204" pitchFamily="34" charset="0"/>
              </a:rPr>
              <a:t>and Cairo</a:t>
            </a:r>
            <a:endParaRPr lang="en-US" sz="2000" dirty="0">
              <a:solidFill>
                <a:srgbClr val="C00000"/>
              </a:solidFill>
              <a:cs typeface="Calibri" panose="020F0502020204030204" pitchFamily="34" charset="0"/>
            </a:endParaRPr>
          </a:p>
          <a:p>
            <a:pPr marL="342900" indent="-342900"/>
            <a:r>
              <a:rPr lang="en-US" sz="2000" dirty="0" smtClean="0">
                <a:solidFill>
                  <a:srgbClr val="C00000"/>
                </a:solidFill>
                <a:cs typeface="Tahoma" pitchFamily="34" charset="0"/>
              </a:rPr>
              <a:t>Total budget 2014 </a:t>
            </a:r>
            <a:r>
              <a:rPr lang="en-US" sz="2000" dirty="0">
                <a:solidFill>
                  <a:srgbClr val="C00000"/>
                </a:solidFill>
                <a:cs typeface="Tahoma" pitchFamily="34" charset="0"/>
              </a:rPr>
              <a:t>– </a:t>
            </a:r>
            <a:r>
              <a:rPr lang="en-US" sz="2000" dirty="0" smtClean="0">
                <a:solidFill>
                  <a:srgbClr val="C00000"/>
                </a:solidFill>
                <a:cs typeface="Tahoma" pitchFamily="34" charset="0"/>
              </a:rPr>
              <a:t>2017: € 5 million</a:t>
            </a:r>
          </a:p>
          <a:p>
            <a:pPr marL="342900" indent="-342900"/>
            <a:r>
              <a:rPr lang="en-US" sz="2000" dirty="0" smtClean="0">
                <a:solidFill>
                  <a:srgbClr val="C00000"/>
                </a:solidFill>
                <a:cs typeface="Tahoma" pitchFamily="34" charset="0"/>
              </a:rPr>
              <a:t>Remaining budget 2017: € 1,67 million</a:t>
            </a:r>
            <a:endParaRPr lang="en-US" sz="2000" dirty="0">
              <a:solidFill>
                <a:srgbClr val="C0000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1512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+mn-lt"/>
                <a:cs typeface="Tahoma" pitchFamily="34" charset="0"/>
              </a:rPr>
              <a:t>Main Objectives of RE-ACTIVATE</a:t>
            </a:r>
            <a:endParaRPr lang="en-US" b="1" dirty="0">
              <a:latin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RE-ACTIVATE Planning Workshop </a:t>
            </a:r>
            <a:r>
              <a:rPr lang="en-BZ" dirty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10/02/2017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659286" y="2225579"/>
            <a:ext cx="7776000" cy="38160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000" dirty="0">
                <a:solidFill>
                  <a:schemeClr val="accent1"/>
                </a:solidFill>
                <a:cs typeface="Tahoma" pitchFamily="34" charset="0"/>
              </a:rPr>
              <a:t>Help explore and concretize </a:t>
            </a:r>
            <a:r>
              <a:rPr lang="en-US" sz="2000" dirty="0" smtClean="0">
                <a:solidFill>
                  <a:schemeClr val="accent1"/>
                </a:solidFill>
                <a:cs typeface="Tahoma" pitchFamily="34" charset="0"/>
              </a:rPr>
              <a:t>potentials for </a:t>
            </a:r>
            <a:r>
              <a:rPr lang="en-US" sz="2000" u="sng" dirty="0">
                <a:solidFill>
                  <a:schemeClr val="accent1"/>
                </a:solidFill>
                <a:cs typeface="Tahoma" pitchFamily="34" charset="0"/>
              </a:rPr>
              <a:t>RE/EE </a:t>
            </a:r>
            <a:r>
              <a:rPr lang="en-US" sz="2000" u="sng" dirty="0" smtClean="0">
                <a:solidFill>
                  <a:schemeClr val="accent1"/>
                </a:solidFill>
                <a:cs typeface="Tahoma" pitchFamily="34" charset="0"/>
              </a:rPr>
              <a:t>value </a:t>
            </a:r>
            <a:r>
              <a:rPr lang="en-US" sz="2000" u="sng" dirty="0">
                <a:solidFill>
                  <a:schemeClr val="accent1"/>
                </a:solidFill>
                <a:cs typeface="Tahoma" pitchFamily="34" charset="0"/>
              </a:rPr>
              <a:t>and </a:t>
            </a:r>
            <a:r>
              <a:rPr lang="en-US" sz="2000" u="sng" dirty="0" smtClean="0">
                <a:solidFill>
                  <a:schemeClr val="accent1"/>
                </a:solidFill>
                <a:cs typeface="Tahoma" pitchFamily="34" charset="0"/>
              </a:rPr>
              <a:t>job creation</a:t>
            </a:r>
            <a:r>
              <a:rPr lang="en-US" sz="2000" dirty="0" smtClean="0">
                <a:solidFill>
                  <a:schemeClr val="accent1"/>
                </a:solidFill>
                <a:cs typeface="Tahoma" pitchFamily="34" charset="0"/>
              </a:rPr>
              <a:t> </a:t>
            </a:r>
            <a:r>
              <a:rPr lang="en-US" sz="2000" dirty="0">
                <a:solidFill>
                  <a:schemeClr val="accent1"/>
                </a:solidFill>
                <a:cs typeface="Tahoma" pitchFamily="34" charset="0"/>
              </a:rPr>
              <a:t>in MENA with maximizing effects for local </a:t>
            </a:r>
            <a:r>
              <a:rPr lang="en-US" sz="2000" dirty="0" smtClean="0">
                <a:solidFill>
                  <a:schemeClr val="accent1"/>
                </a:solidFill>
                <a:cs typeface="Tahoma" pitchFamily="34" charset="0"/>
              </a:rPr>
              <a:t>stakeholders.</a:t>
            </a:r>
            <a:endParaRPr lang="en-US" sz="2000" dirty="0">
              <a:solidFill>
                <a:schemeClr val="accent1"/>
              </a:solidFill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solidFill>
                  <a:schemeClr val="accent1"/>
                </a:solidFill>
                <a:cs typeface="Tahoma" pitchFamily="34" charset="0"/>
              </a:rPr>
              <a:t>Support </a:t>
            </a:r>
            <a:r>
              <a:rPr lang="en-US" sz="2000" u="sng" dirty="0" smtClean="0">
                <a:solidFill>
                  <a:schemeClr val="accent1"/>
                </a:solidFill>
                <a:cs typeface="Tahoma" pitchFamily="34" charset="0"/>
              </a:rPr>
              <a:t>employment-sensitive market </a:t>
            </a:r>
            <a:r>
              <a:rPr lang="en-US" sz="2000" u="sng" dirty="0">
                <a:solidFill>
                  <a:schemeClr val="accent1"/>
                </a:solidFill>
                <a:cs typeface="Tahoma" pitchFamily="34" charset="0"/>
              </a:rPr>
              <a:t>development </a:t>
            </a:r>
            <a:r>
              <a:rPr lang="en-US" sz="2000" dirty="0" smtClean="0">
                <a:solidFill>
                  <a:schemeClr val="accent1"/>
                </a:solidFill>
                <a:cs typeface="Tahoma" pitchFamily="34" charset="0"/>
              </a:rPr>
              <a:t>through adapted policy approaches, improved </a:t>
            </a:r>
            <a:r>
              <a:rPr lang="en-US" sz="2000" dirty="0">
                <a:solidFill>
                  <a:schemeClr val="accent1"/>
                </a:solidFill>
                <a:cs typeface="Tahoma" pitchFamily="34" charset="0"/>
              </a:rPr>
              <a:t>framework conditions, innovative support policies, and </a:t>
            </a:r>
            <a:r>
              <a:rPr lang="en-US" sz="2000" dirty="0" smtClean="0">
                <a:solidFill>
                  <a:schemeClr val="accent1"/>
                </a:solidFill>
                <a:cs typeface="Tahoma" pitchFamily="34" charset="0"/>
              </a:rPr>
              <a:t>targeted capacity building.</a:t>
            </a:r>
            <a:endParaRPr lang="en-US" sz="2000" dirty="0">
              <a:solidFill>
                <a:schemeClr val="accent1"/>
              </a:solidFill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solidFill>
                  <a:schemeClr val="accent1"/>
                </a:solidFill>
                <a:cs typeface="Tahoma" pitchFamily="34" charset="0"/>
              </a:rPr>
              <a:t>Focus on </a:t>
            </a:r>
            <a:r>
              <a:rPr lang="en-US" sz="2000" u="sng" dirty="0">
                <a:solidFill>
                  <a:schemeClr val="accent1"/>
                </a:solidFill>
                <a:cs typeface="Tahoma" pitchFamily="34" charset="0"/>
              </a:rPr>
              <a:t>labor-intensive </a:t>
            </a:r>
            <a:r>
              <a:rPr lang="en-US" sz="2000" u="sng" dirty="0" smtClean="0">
                <a:solidFill>
                  <a:schemeClr val="accent1"/>
                </a:solidFill>
                <a:cs typeface="Tahoma" pitchFamily="34" charset="0"/>
              </a:rPr>
              <a:t>technologies/applications:</a:t>
            </a:r>
            <a:r>
              <a:rPr lang="en-US" sz="2000" dirty="0" smtClean="0">
                <a:solidFill>
                  <a:schemeClr val="accent1"/>
                </a:solidFill>
                <a:cs typeface="Tahoma" pitchFamily="34" charset="0"/>
              </a:rPr>
              <a:t> </a:t>
            </a:r>
            <a:r>
              <a:rPr lang="en-US" sz="2000" dirty="0">
                <a:solidFill>
                  <a:schemeClr val="accent1"/>
                </a:solidFill>
                <a:cs typeface="Tahoma" pitchFamily="34" charset="0"/>
              </a:rPr>
              <a:t>distributed generation </a:t>
            </a:r>
            <a:r>
              <a:rPr lang="en-US" sz="2000" dirty="0" smtClean="0">
                <a:solidFill>
                  <a:schemeClr val="accent1"/>
                </a:solidFill>
                <a:cs typeface="Tahoma" pitchFamily="34" charset="0"/>
              </a:rPr>
              <a:t>(mainly PV, wind, SWH, biomass) together </a:t>
            </a:r>
            <a:r>
              <a:rPr lang="en-US" sz="2000" dirty="0">
                <a:solidFill>
                  <a:schemeClr val="accent1"/>
                </a:solidFill>
                <a:cs typeface="Tahoma" pitchFamily="34" charset="0"/>
              </a:rPr>
              <a:t>with energy </a:t>
            </a:r>
            <a:r>
              <a:rPr lang="en-US" sz="2000" dirty="0" smtClean="0">
                <a:solidFill>
                  <a:schemeClr val="accent1"/>
                </a:solidFill>
                <a:cs typeface="Tahoma" pitchFamily="34" charset="0"/>
              </a:rPr>
              <a:t>efficiency (in buildings, industry, agriculture).</a:t>
            </a:r>
            <a:endParaRPr lang="en-US" sz="2000" dirty="0">
              <a:solidFill>
                <a:schemeClr val="accent1"/>
              </a:solidFill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de-DE" sz="2000" u="sng" dirty="0" smtClean="0">
                <a:solidFill>
                  <a:schemeClr val="accent1"/>
                </a:solidFill>
              </a:rPr>
              <a:t>Environmental </a:t>
            </a:r>
            <a:r>
              <a:rPr lang="de-DE" sz="2000" u="sng" dirty="0" err="1">
                <a:solidFill>
                  <a:schemeClr val="accent1"/>
                </a:solidFill>
              </a:rPr>
              <a:t>pollution</a:t>
            </a:r>
            <a:r>
              <a:rPr lang="de-DE" sz="2000" u="sng" dirty="0">
                <a:solidFill>
                  <a:schemeClr val="accent1"/>
                </a:solidFill>
              </a:rPr>
              <a:t> </a:t>
            </a:r>
            <a:r>
              <a:rPr lang="de-DE" sz="2000" dirty="0" err="1" smtClean="0">
                <a:solidFill>
                  <a:schemeClr val="accent1"/>
                </a:solidFill>
              </a:rPr>
              <a:t>is</a:t>
            </a:r>
            <a:r>
              <a:rPr lang="de-DE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smtClean="0">
                <a:solidFill>
                  <a:schemeClr val="accent1"/>
                </a:solidFill>
              </a:rPr>
              <a:t>reduced </a:t>
            </a:r>
            <a:r>
              <a:rPr lang="en-US" sz="2000" dirty="0">
                <a:solidFill>
                  <a:schemeClr val="accent1"/>
                </a:solidFill>
              </a:rPr>
              <a:t>and </a:t>
            </a:r>
            <a:r>
              <a:rPr lang="en-US" sz="2000" dirty="0" smtClean="0">
                <a:solidFill>
                  <a:schemeClr val="accent1"/>
                </a:solidFill>
              </a:rPr>
              <a:t>the </a:t>
            </a:r>
            <a:r>
              <a:rPr lang="en-US" sz="2000" u="sng" dirty="0" smtClean="0">
                <a:solidFill>
                  <a:schemeClr val="accent1"/>
                </a:solidFill>
              </a:rPr>
              <a:t>security </a:t>
            </a:r>
            <a:r>
              <a:rPr lang="en-US" sz="2000" u="sng" dirty="0">
                <a:solidFill>
                  <a:schemeClr val="accent1"/>
                </a:solidFill>
              </a:rPr>
              <a:t>of </a:t>
            </a:r>
            <a:r>
              <a:rPr lang="en-US" sz="2000" u="sng" dirty="0" smtClean="0">
                <a:solidFill>
                  <a:schemeClr val="accent1"/>
                </a:solidFill>
              </a:rPr>
              <a:t>supply </a:t>
            </a:r>
            <a:r>
              <a:rPr lang="en-US" sz="2000" dirty="0" smtClean="0">
                <a:solidFill>
                  <a:schemeClr val="accent1"/>
                </a:solidFill>
              </a:rPr>
              <a:t>is improved. </a:t>
            </a:r>
            <a:r>
              <a:rPr lang="en-US" sz="2000" u="sng" dirty="0" smtClean="0">
                <a:solidFill>
                  <a:schemeClr val="accent1"/>
                </a:solidFill>
              </a:rPr>
              <a:t>Local </a:t>
            </a:r>
            <a:r>
              <a:rPr lang="en-US" sz="2000" u="sng" dirty="0">
                <a:solidFill>
                  <a:schemeClr val="accent1"/>
                </a:solidFill>
              </a:rPr>
              <a:t>value </a:t>
            </a:r>
            <a:r>
              <a:rPr lang="en-US" sz="2000" dirty="0" smtClean="0">
                <a:solidFill>
                  <a:schemeClr val="accent1"/>
                </a:solidFill>
              </a:rPr>
              <a:t>is </a:t>
            </a:r>
            <a:r>
              <a:rPr lang="en-US" sz="2000" dirty="0">
                <a:solidFill>
                  <a:schemeClr val="accent1"/>
                </a:solidFill>
              </a:rPr>
              <a:t>increased and </a:t>
            </a:r>
            <a:r>
              <a:rPr lang="en-US" sz="2000" u="sng" dirty="0" smtClean="0">
                <a:solidFill>
                  <a:schemeClr val="accent1"/>
                </a:solidFill>
              </a:rPr>
              <a:t>new </a:t>
            </a:r>
            <a:r>
              <a:rPr lang="en-US" sz="2000" u="sng" dirty="0">
                <a:solidFill>
                  <a:schemeClr val="accent1"/>
                </a:solidFill>
              </a:rPr>
              <a:t>jobs </a:t>
            </a:r>
            <a:r>
              <a:rPr lang="en-US" sz="2000" dirty="0">
                <a:solidFill>
                  <a:schemeClr val="accent1"/>
                </a:solidFill>
              </a:rPr>
              <a:t>are created.</a:t>
            </a:r>
            <a:endParaRPr lang="de-DE" sz="2000" dirty="0">
              <a:solidFill>
                <a:schemeClr val="accent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87334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cs typeface="Tahoma" pitchFamily="34" charset="0"/>
              </a:rPr>
              <a:t>Key </a:t>
            </a:r>
            <a:r>
              <a:rPr lang="en-US" b="1" dirty="0" err="1">
                <a:solidFill>
                  <a:schemeClr val="accent1"/>
                </a:solidFill>
                <a:cs typeface="Tahoma" pitchFamily="34" charset="0"/>
              </a:rPr>
              <a:t>Delivrables</a:t>
            </a:r>
            <a:r>
              <a:rPr lang="en-US" b="1" dirty="0">
                <a:solidFill>
                  <a:schemeClr val="accent1"/>
                </a:solidFill>
                <a:cs typeface="Tahoma" pitchFamily="34" charset="0"/>
              </a:rPr>
              <a:t> of RE-ACTIVATE</a:t>
            </a:r>
            <a:endParaRPr lang="en-US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RE-ACTIVATE Planning Workshop </a:t>
            </a:r>
            <a:r>
              <a:rPr lang="en-BZ" dirty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10/02/2017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671644" y="2200865"/>
            <a:ext cx="7776000" cy="38160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accent1"/>
                </a:solidFill>
              </a:rPr>
              <a:t>Based on an </a:t>
            </a:r>
            <a:r>
              <a:rPr lang="en-US" sz="2000" u="sng" dirty="0" smtClean="0">
                <a:solidFill>
                  <a:schemeClr val="accent1"/>
                </a:solidFill>
              </a:rPr>
              <a:t>improved knowledge</a:t>
            </a:r>
            <a:r>
              <a:rPr lang="en-US" sz="2000" dirty="0" smtClean="0">
                <a:solidFill>
                  <a:schemeClr val="accent1"/>
                </a:solidFill>
              </a:rPr>
              <a:t> of </a:t>
            </a:r>
            <a:r>
              <a:rPr lang="en-US" sz="2000" dirty="0">
                <a:solidFill>
                  <a:schemeClr val="accent1"/>
                </a:solidFill>
              </a:rPr>
              <a:t>RE/EE employments </a:t>
            </a:r>
            <a:r>
              <a:rPr lang="en-US" sz="2000" dirty="0" smtClean="0">
                <a:solidFill>
                  <a:schemeClr val="accent1"/>
                </a:solidFill>
              </a:rPr>
              <a:t>effects, MENA stakeholders </a:t>
            </a:r>
            <a:r>
              <a:rPr lang="en-US" sz="2000" dirty="0">
                <a:solidFill>
                  <a:schemeClr val="accent1"/>
                </a:solidFill>
              </a:rPr>
              <a:t>agree </a:t>
            </a:r>
            <a:r>
              <a:rPr lang="en-US" sz="2000" dirty="0" smtClean="0">
                <a:solidFill>
                  <a:schemeClr val="accent1"/>
                </a:solidFill>
              </a:rPr>
              <a:t>to </a:t>
            </a:r>
            <a:r>
              <a:rPr lang="en-US" sz="2000" u="sng" dirty="0">
                <a:solidFill>
                  <a:schemeClr val="accent1"/>
                </a:solidFill>
              </a:rPr>
              <a:t>promote </a:t>
            </a:r>
            <a:r>
              <a:rPr lang="en-US" sz="2000" u="sng" dirty="0" smtClean="0">
                <a:solidFill>
                  <a:schemeClr val="accent1"/>
                </a:solidFill>
              </a:rPr>
              <a:t>specific labor-intensive </a:t>
            </a:r>
            <a:r>
              <a:rPr lang="en-US" sz="2000" u="sng" dirty="0">
                <a:solidFill>
                  <a:schemeClr val="accent1"/>
                </a:solidFill>
              </a:rPr>
              <a:t>RE/EE technologies </a:t>
            </a:r>
            <a:r>
              <a:rPr lang="en-US" sz="2000" dirty="0">
                <a:solidFill>
                  <a:schemeClr val="accent1"/>
                </a:solidFill>
              </a:rPr>
              <a:t>as part of a dialogue.</a:t>
            </a:r>
          </a:p>
          <a:p>
            <a:pPr>
              <a:buFont typeface="Wingdings" pitchFamily="2" charset="2"/>
              <a:buChar char="Ø"/>
            </a:pPr>
            <a:r>
              <a:rPr lang="en-US" sz="2000" u="sng" dirty="0" smtClean="0">
                <a:solidFill>
                  <a:schemeClr val="accent1"/>
                </a:solidFill>
              </a:rPr>
              <a:t>Concrete measures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>
                <a:solidFill>
                  <a:schemeClr val="accent1"/>
                </a:solidFill>
              </a:rPr>
              <a:t>to promote </a:t>
            </a:r>
            <a:r>
              <a:rPr lang="en-US" sz="2000" dirty="0" smtClean="0">
                <a:solidFill>
                  <a:schemeClr val="accent1"/>
                </a:solidFill>
              </a:rPr>
              <a:t>these market </a:t>
            </a:r>
            <a:r>
              <a:rPr lang="en-US" sz="2000" dirty="0">
                <a:solidFill>
                  <a:schemeClr val="accent1"/>
                </a:solidFill>
              </a:rPr>
              <a:t>segments </a:t>
            </a:r>
            <a:r>
              <a:rPr lang="en-US" sz="2000" dirty="0" smtClean="0">
                <a:solidFill>
                  <a:schemeClr val="accent1"/>
                </a:solidFill>
              </a:rPr>
              <a:t>have been adopted and implemented.</a:t>
            </a:r>
            <a:endParaRPr lang="en-US" sz="2000" dirty="0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u="sng" dirty="0" smtClean="0">
                <a:solidFill>
                  <a:schemeClr val="accent1"/>
                </a:solidFill>
              </a:rPr>
              <a:t>Local capacities </a:t>
            </a:r>
            <a:r>
              <a:rPr lang="en-US" sz="2000" dirty="0">
                <a:solidFill>
                  <a:schemeClr val="accent1"/>
                </a:solidFill>
              </a:rPr>
              <a:t>for </a:t>
            </a:r>
            <a:r>
              <a:rPr lang="en-US" sz="2000" dirty="0" smtClean="0">
                <a:solidFill>
                  <a:schemeClr val="accent1"/>
                </a:solidFill>
              </a:rPr>
              <a:t>developing these market </a:t>
            </a:r>
            <a:r>
              <a:rPr lang="en-US" sz="2000" dirty="0">
                <a:solidFill>
                  <a:schemeClr val="accent1"/>
                </a:solidFill>
              </a:rPr>
              <a:t>segments </a:t>
            </a:r>
            <a:r>
              <a:rPr lang="en-US" sz="2000" dirty="0" smtClean="0">
                <a:solidFill>
                  <a:schemeClr val="accent1"/>
                </a:solidFill>
              </a:rPr>
              <a:t>have </a:t>
            </a:r>
            <a:r>
              <a:rPr lang="en-US" sz="2000" dirty="0">
                <a:solidFill>
                  <a:schemeClr val="accent1"/>
                </a:solidFill>
              </a:rPr>
              <a:t>been </a:t>
            </a:r>
            <a:r>
              <a:rPr lang="en-US" sz="2000" dirty="0" smtClean="0">
                <a:solidFill>
                  <a:schemeClr val="accent1"/>
                </a:solidFill>
              </a:rPr>
              <a:t>strengthened and verified.</a:t>
            </a:r>
            <a:endParaRPr lang="en-US" sz="2000" dirty="0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solidFill>
                  <a:schemeClr val="accent1"/>
                </a:solidFill>
              </a:rPr>
              <a:t>The regional </a:t>
            </a:r>
            <a:r>
              <a:rPr lang="en-US" sz="2000" u="sng" dirty="0">
                <a:solidFill>
                  <a:schemeClr val="accent1"/>
                </a:solidFill>
              </a:rPr>
              <a:t>exchange</a:t>
            </a:r>
            <a:r>
              <a:rPr lang="en-US" sz="2000" dirty="0">
                <a:solidFill>
                  <a:schemeClr val="accent1"/>
                </a:solidFill>
              </a:rPr>
              <a:t> in MENA </a:t>
            </a:r>
            <a:r>
              <a:rPr lang="en-US" sz="2000" dirty="0" smtClean="0">
                <a:solidFill>
                  <a:schemeClr val="accent1"/>
                </a:solidFill>
              </a:rPr>
              <a:t>on RE/EE employment promotion has </a:t>
            </a:r>
            <a:r>
              <a:rPr lang="en-US" sz="2000" dirty="0">
                <a:solidFill>
                  <a:schemeClr val="accent1"/>
                </a:solidFill>
              </a:rPr>
              <a:t>been </a:t>
            </a:r>
            <a:r>
              <a:rPr lang="en-US" sz="2000" dirty="0" smtClean="0">
                <a:solidFill>
                  <a:schemeClr val="accent1"/>
                </a:solidFill>
              </a:rPr>
              <a:t>intensified. </a:t>
            </a:r>
            <a:endParaRPr lang="en-US" sz="2000" dirty="0">
              <a:solidFill>
                <a:schemeClr val="accent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63984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cs typeface="Tahoma" pitchFamily="34" charset="0"/>
              </a:rPr>
              <a:t>Main Lines of Work of RE-ACTIVATE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RE-ACTIVATE Planning Workshop </a:t>
            </a:r>
            <a:r>
              <a:rPr lang="en-BZ" dirty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10/02/2017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684000" y="2200865"/>
            <a:ext cx="7776000" cy="38160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C00000"/>
                </a:solidFill>
                <a:cs typeface="Tahoma" pitchFamily="34" charset="0"/>
              </a:rPr>
              <a:t>Identifying </a:t>
            </a:r>
            <a:r>
              <a:rPr lang="en-US" sz="2000" dirty="0">
                <a:solidFill>
                  <a:srgbClr val="C00000"/>
                </a:solidFill>
                <a:cs typeface="Tahoma" pitchFamily="34" charset="0"/>
              </a:rPr>
              <a:t>and disseminating relevant </a:t>
            </a:r>
            <a:r>
              <a:rPr lang="en-US" sz="2000" u="sng" dirty="0">
                <a:solidFill>
                  <a:srgbClr val="C00000"/>
                </a:solidFill>
                <a:cs typeface="Tahoma" pitchFamily="34" charset="0"/>
              </a:rPr>
              <a:t>lessons learnt and good practices</a:t>
            </a:r>
            <a:r>
              <a:rPr lang="en-US" sz="2000" dirty="0">
                <a:solidFill>
                  <a:srgbClr val="C00000"/>
                </a:solidFill>
                <a:cs typeface="Tahoma" pitchFamily="34" charset="0"/>
              </a:rPr>
              <a:t> </a:t>
            </a:r>
            <a:r>
              <a:rPr lang="en-US" sz="2000" dirty="0" smtClean="0">
                <a:solidFill>
                  <a:srgbClr val="C00000"/>
                </a:solidFill>
                <a:cs typeface="Tahoma" pitchFamily="34" charset="0"/>
              </a:rPr>
              <a:t>at both national and international levels</a:t>
            </a:r>
            <a:endParaRPr lang="en-US" sz="2000" dirty="0">
              <a:solidFill>
                <a:srgbClr val="C00000"/>
              </a:solidFill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solidFill>
                  <a:srgbClr val="C00000"/>
                </a:solidFill>
                <a:cs typeface="Tahoma" pitchFamily="34" charset="0"/>
              </a:rPr>
              <a:t>Promoting </a:t>
            </a:r>
            <a:r>
              <a:rPr lang="en-US" sz="2000" u="sng" dirty="0" smtClean="0">
                <a:solidFill>
                  <a:srgbClr val="C00000"/>
                </a:solidFill>
                <a:cs typeface="Tahoma" pitchFamily="34" charset="0"/>
              </a:rPr>
              <a:t>policy dialogue, knowhow </a:t>
            </a:r>
            <a:r>
              <a:rPr lang="en-US" sz="2000" u="sng" dirty="0">
                <a:solidFill>
                  <a:srgbClr val="C00000"/>
                </a:solidFill>
                <a:cs typeface="Tahoma" pitchFamily="34" charset="0"/>
              </a:rPr>
              <a:t>exchange and </a:t>
            </a:r>
            <a:r>
              <a:rPr lang="en-US" sz="2000" u="sng" dirty="0" smtClean="0">
                <a:solidFill>
                  <a:srgbClr val="C00000"/>
                </a:solidFill>
                <a:cs typeface="Tahoma" pitchFamily="34" charset="0"/>
              </a:rPr>
              <a:t>stakeholder awareness </a:t>
            </a:r>
            <a:r>
              <a:rPr lang="en-US" sz="2000" dirty="0" smtClean="0">
                <a:solidFill>
                  <a:srgbClr val="C00000"/>
                </a:solidFill>
                <a:cs typeface="Tahoma" pitchFamily="34" charset="0"/>
              </a:rPr>
              <a:t>at </a:t>
            </a:r>
            <a:r>
              <a:rPr lang="en-US" sz="2000" dirty="0">
                <a:solidFill>
                  <a:srgbClr val="C00000"/>
                </a:solidFill>
                <a:cs typeface="Tahoma" pitchFamily="34" charset="0"/>
              </a:rPr>
              <a:t>both national and </a:t>
            </a:r>
            <a:r>
              <a:rPr lang="en-US" sz="2000" dirty="0" smtClean="0">
                <a:solidFill>
                  <a:srgbClr val="C00000"/>
                </a:solidFill>
                <a:cs typeface="Tahoma" pitchFamily="34" charset="0"/>
              </a:rPr>
              <a:t>regional levels </a:t>
            </a:r>
            <a:endParaRPr lang="en-US" sz="2000" u="sng" dirty="0">
              <a:solidFill>
                <a:srgbClr val="C00000"/>
              </a:solidFill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solidFill>
                  <a:srgbClr val="C00000"/>
                </a:solidFill>
                <a:cs typeface="Tahoma" pitchFamily="34" charset="0"/>
              </a:rPr>
              <a:t>Implementing </a:t>
            </a:r>
            <a:r>
              <a:rPr lang="en-US" sz="2000" u="sng" dirty="0">
                <a:solidFill>
                  <a:srgbClr val="C00000"/>
                </a:solidFill>
                <a:cs typeface="Tahoma" pitchFamily="34" charset="0"/>
              </a:rPr>
              <a:t>concrete measures and pilot </a:t>
            </a:r>
            <a:r>
              <a:rPr lang="en-US" sz="2000" u="sng" dirty="0" smtClean="0">
                <a:solidFill>
                  <a:srgbClr val="C00000"/>
                </a:solidFill>
                <a:cs typeface="Tahoma" pitchFamily="34" charset="0"/>
              </a:rPr>
              <a:t>projects</a:t>
            </a:r>
            <a:r>
              <a:rPr lang="en-US" sz="2000" dirty="0" smtClean="0">
                <a:solidFill>
                  <a:srgbClr val="C00000"/>
                </a:solidFill>
                <a:cs typeface="Tahoma" pitchFamily="34" charset="0"/>
              </a:rPr>
              <a:t> </a:t>
            </a:r>
            <a:r>
              <a:rPr lang="en-US" sz="2000" dirty="0">
                <a:solidFill>
                  <a:srgbClr val="C00000"/>
                </a:solidFill>
                <a:cs typeface="Tahoma" pitchFamily="34" charset="0"/>
              </a:rPr>
              <a:t>at the </a:t>
            </a:r>
            <a:r>
              <a:rPr lang="en-US" sz="2000" dirty="0" smtClean="0">
                <a:solidFill>
                  <a:srgbClr val="C00000"/>
                </a:solidFill>
                <a:cs typeface="Tahoma" pitchFamily="34" charset="0"/>
              </a:rPr>
              <a:t>national and local level </a:t>
            </a:r>
            <a:r>
              <a:rPr lang="en-US" sz="2000" dirty="0">
                <a:solidFill>
                  <a:srgbClr val="C00000"/>
                </a:solidFill>
                <a:cs typeface="Tahoma" pitchFamily="34" charset="0"/>
              </a:rPr>
              <a:t>to test and improve </a:t>
            </a:r>
            <a:r>
              <a:rPr lang="en-US" sz="2000" dirty="0" smtClean="0">
                <a:solidFill>
                  <a:srgbClr val="C00000"/>
                </a:solidFill>
                <a:cs typeface="Tahoma" pitchFamily="34" charset="0"/>
              </a:rPr>
              <a:t>these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solidFill>
                  <a:srgbClr val="C00000"/>
                </a:solidFill>
              </a:rPr>
              <a:t>Combining </a:t>
            </a:r>
            <a:r>
              <a:rPr lang="en-US" sz="2000" u="sng" dirty="0" smtClean="0">
                <a:solidFill>
                  <a:srgbClr val="C00000"/>
                </a:solidFill>
              </a:rPr>
              <a:t>strategic, </a:t>
            </a:r>
            <a:r>
              <a:rPr lang="en-US" sz="2000" u="sng" dirty="0">
                <a:solidFill>
                  <a:srgbClr val="C00000"/>
                </a:solidFill>
              </a:rPr>
              <a:t>methodological and </a:t>
            </a:r>
            <a:r>
              <a:rPr lang="en-US" sz="2000" u="sng" dirty="0" smtClean="0">
                <a:solidFill>
                  <a:srgbClr val="C00000"/>
                </a:solidFill>
              </a:rPr>
              <a:t>operational </a:t>
            </a:r>
            <a:r>
              <a:rPr lang="en-US" sz="2000" u="sng" dirty="0">
                <a:solidFill>
                  <a:srgbClr val="C00000"/>
                </a:solidFill>
              </a:rPr>
              <a:t>advise and support </a:t>
            </a:r>
            <a:r>
              <a:rPr lang="en-US" sz="2000" dirty="0">
                <a:solidFill>
                  <a:srgbClr val="C00000"/>
                </a:solidFill>
              </a:rPr>
              <a:t>for designing and implementing </a:t>
            </a:r>
            <a:r>
              <a:rPr lang="en-US" sz="2000" dirty="0" smtClean="0">
                <a:solidFill>
                  <a:srgbClr val="C00000"/>
                </a:solidFill>
              </a:rPr>
              <a:t>adapted and </a:t>
            </a:r>
            <a:r>
              <a:rPr lang="en-US" sz="2000" dirty="0">
                <a:solidFill>
                  <a:srgbClr val="C00000"/>
                </a:solidFill>
              </a:rPr>
              <a:t>integrated </a:t>
            </a:r>
            <a:r>
              <a:rPr lang="en-US" sz="2000" dirty="0" smtClean="0">
                <a:solidFill>
                  <a:srgbClr val="C00000"/>
                </a:solidFill>
              </a:rPr>
              <a:t>policies and roll-out measures for RE/EE employment creation</a:t>
            </a:r>
            <a:endParaRPr lang="en-US" sz="2000" dirty="0">
              <a:solidFill>
                <a:srgbClr val="C00000"/>
              </a:solidFill>
              <a:cs typeface="Tahoma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4204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RE-ACTIVATE Planning Workshop </a:t>
            </a:r>
            <a:r>
              <a:rPr lang="en-BZ" dirty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10/02/2017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+mn-lt"/>
              </a:rPr>
              <a:t>Major Developments &amp; Achievements in 2014-16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2" name="Inhaltsplatzhalter 7"/>
          <p:cNvSpPr>
            <a:spLocks noGrp="1"/>
          </p:cNvSpPr>
          <p:nvPr>
            <p:ph idx="1"/>
          </p:nvPr>
        </p:nvSpPr>
        <p:spPr>
          <a:xfrm>
            <a:off x="671643" y="2213221"/>
            <a:ext cx="7776000" cy="3816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C00000"/>
                </a:solidFill>
              </a:rPr>
              <a:t>Successfully establishing the MAR &amp; TUN offices &amp; teams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C00000"/>
                </a:solidFill>
              </a:rPr>
              <a:t>Concluding a partnership agreement with RCREEE as a basis for joint work at the regional and Egyptian level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C00000"/>
                </a:solidFill>
              </a:rPr>
              <a:t>Successful expansion and consolidation of the partner network locally, regionally, and internationally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C00000"/>
                </a:solidFill>
              </a:rPr>
              <a:t>Achieving awareness and recognition of the project at the level of the partner countries and international cooperation projects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C00000"/>
                </a:solidFill>
              </a:rPr>
              <a:t>95-100% disbursement of budget allocations for the 3 years</a:t>
            </a:r>
          </a:p>
        </p:txBody>
      </p:sp>
    </p:spTree>
    <p:extLst>
      <p:ext uri="{BB962C8B-B14F-4D97-AF65-F5344CB8AC3E}">
        <p14:creationId xmlns:p14="http://schemas.microsoft.com/office/powerpoint/2010/main" val="25101166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RE-ACTIVATE Planning Workshop </a:t>
            </a:r>
            <a:r>
              <a:rPr lang="en-BZ" dirty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10/02/2017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Realized Key Activities 2014-16: Work Package 1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12" name="Inhaltsplatzhalter 7"/>
          <p:cNvSpPr>
            <a:spLocks noGrp="1"/>
          </p:cNvSpPr>
          <p:nvPr>
            <p:ph idx="1"/>
          </p:nvPr>
        </p:nvSpPr>
        <p:spPr>
          <a:xfrm>
            <a:off x="696356" y="2200865"/>
            <a:ext cx="7776000" cy="3816000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C00000"/>
                </a:solidFill>
              </a:rPr>
              <a:t>Implementing </a:t>
            </a:r>
            <a:r>
              <a:rPr lang="en-US" sz="2000" dirty="0">
                <a:solidFill>
                  <a:srgbClr val="C00000"/>
                </a:solidFill>
              </a:rPr>
              <a:t>the SE4JOBS Project </a:t>
            </a:r>
            <a:r>
              <a:rPr lang="en-US" sz="2000" dirty="0" smtClean="0">
                <a:solidFill>
                  <a:srgbClr val="C00000"/>
                </a:solidFill>
              </a:rPr>
              <a:t>(with adelphi &amp; FFU)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Realizing 6 </a:t>
            </a:r>
            <a:r>
              <a:rPr lang="en-US" sz="2000" dirty="0">
                <a:solidFill>
                  <a:srgbClr val="C00000"/>
                </a:solidFill>
              </a:rPr>
              <a:t>SE4JOBS </a:t>
            </a:r>
            <a:r>
              <a:rPr lang="en-US" sz="2000" dirty="0" smtClean="0">
                <a:solidFill>
                  <a:srgbClr val="C00000"/>
                </a:solidFill>
              </a:rPr>
              <a:t>Good Practice Country Studies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Realizing </a:t>
            </a:r>
            <a:r>
              <a:rPr lang="en-US" sz="2000" dirty="0" smtClean="0">
                <a:solidFill>
                  <a:srgbClr val="C00000"/>
                </a:solidFill>
              </a:rPr>
              <a:t>several SE4JOBS </a:t>
            </a:r>
            <a:r>
              <a:rPr lang="en-US" sz="2000" dirty="0" smtClean="0">
                <a:solidFill>
                  <a:srgbClr val="C00000"/>
                </a:solidFill>
              </a:rPr>
              <a:t>expert workshops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Realizing 1 SE4JOBS </a:t>
            </a:r>
            <a:r>
              <a:rPr lang="en-US" sz="2000" dirty="0" smtClean="0">
                <a:solidFill>
                  <a:srgbClr val="C00000"/>
                </a:solidFill>
              </a:rPr>
              <a:t>training workshop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Developing </a:t>
            </a:r>
            <a:r>
              <a:rPr lang="en-US" sz="2000" dirty="0">
                <a:solidFill>
                  <a:srgbClr val="C00000"/>
                </a:solidFill>
              </a:rPr>
              <a:t>SE4JOBS </a:t>
            </a:r>
            <a:r>
              <a:rPr lang="en-US" sz="2000" dirty="0" smtClean="0">
                <a:solidFill>
                  <a:srgbClr val="C00000"/>
                </a:solidFill>
              </a:rPr>
              <a:t>training modules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Developing </a:t>
            </a:r>
            <a:r>
              <a:rPr lang="en-US" sz="2000" dirty="0">
                <a:solidFill>
                  <a:srgbClr val="C00000"/>
                </a:solidFill>
              </a:rPr>
              <a:t>SE4JOBS Toolbox </a:t>
            </a:r>
            <a:r>
              <a:rPr lang="en-US" sz="2000" dirty="0" smtClean="0">
                <a:solidFill>
                  <a:srgbClr val="C00000"/>
                </a:solidFill>
              </a:rPr>
              <a:t>(nearing completion)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US" sz="2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793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RE-ACTIVATE Planning Workshop </a:t>
            </a:r>
            <a:r>
              <a:rPr lang="en-BZ" dirty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10/02/2017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Realized Key Activities 2014-16: Work Package 1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12" name="Inhaltsplatzhalter 7"/>
          <p:cNvSpPr>
            <a:spLocks noGrp="1"/>
          </p:cNvSpPr>
          <p:nvPr>
            <p:ph idx="1"/>
          </p:nvPr>
        </p:nvSpPr>
        <p:spPr>
          <a:xfrm>
            <a:off x="696357" y="2200865"/>
            <a:ext cx="7776000" cy="3816000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C00000"/>
                </a:solidFill>
              </a:rPr>
              <a:t>Realizing several in-depth studies for the 3 focus countries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1 comprehensive </a:t>
            </a:r>
            <a:r>
              <a:rPr lang="en-US" sz="2000" dirty="0">
                <a:solidFill>
                  <a:srgbClr val="C00000"/>
                </a:solidFill>
              </a:rPr>
              <a:t>country assessment </a:t>
            </a:r>
            <a:r>
              <a:rPr lang="en-US" sz="2000" dirty="0" smtClean="0">
                <a:solidFill>
                  <a:srgbClr val="C00000"/>
                </a:solidFill>
              </a:rPr>
              <a:t>for </a:t>
            </a:r>
            <a:r>
              <a:rPr lang="en-US" sz="2000" dirty="0">
                <a:solidFill>
                  <a:srgbClr val="C00000"/>
                </a:solidFill>
              </a:rPr>
              <a:t>TUN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2 sector analyses for AGR/IAA sector of TUN &amp; MAR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1 potential analysis for SPIS market in EGY (ongoing)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1 </a:t>
            </a:r>
            <a:r>
              <a:rPr lang="en-US" sz="2000" dirty="0">
                <a:solidFill>
                  <a:srgbClr val="C00000"/>
                </a:solidFill>
              </a:rPr>
              <a:t>sector analysis for </a:t>
            </a:r>
            <a:r>
              <a:rPr lang="en-US" sz="2000" dirty="0" smtClean="0">
                <a:solidFill>
                  <a:srgbClr val="C00000"/>
                </a:solidFill>
              </a:rPr>
              <a:t>BAT sector </a:t>
            </a:r>
            <a:r>
              <a:rPr lang="en-US" sz="2000" dirty="0" smtClean="0">
                <a:solidFill>
                  <a:srgbClr val="C00000"/>
                </a:solidFill>
              </a:rPr>
              <a:t>of MAR</a:t>
            </a:r>
            <a:endParaRPr lang="en-US" sz="2000" dirty="0">
              <a:solidFill>
                <a:srgbClr val="C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1 potential analysis for PV LV in MAR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1 potential </a:t>
            </a:r>
            <a:r>
              <a:rPr lang="en-US" sz="2000" dirty="0" smtClean="0">
                <a:solidFill>
                  <a:srgbClr val="C00000"/>
                </a:solidFill>
              </a:rPr>
              <a:t>analysis </a:t>
            </a:r>
            <a:r>
              <a:rPr lang="en-US" sz="2000" dirty="0">
                <a:solidFill>
                  <a:srgbClr val="C00000"/>
                </a:solidFill>
              </a:rPr>
              <a:t>for </a:t>
            </a:r>
            <a:r>
              <a:rPr lang="en-US" sz="2000" dirty="0" smtClean="0">
                <a:solidFill>
                  <a:srgbClr val="C00000"/>
                </a:solidFill>
              </a:rPr>
              <a:t>BC </a:t>
            </a:r>
            <a:r>
              <a:rPr lang="en-US" sz="2000" dirty="0">
                <a:solidFill>
                  <a:srgbClr val="C00000"/>
                </a:solidFill>
              </a:rPr>
              <a:t>market in </a:t>
            </a:r>
            <a:r>
              <a:rPr lang="en-US" sz="2000" dirty="0" smtClean="0">
                <a:solidFill>
                  <a:srgbClr val="C00000"/>
                </a:solidFill>
              </a:rPr>
              <a:t>TUN</a:t>
            </a:r>
          </a:p>
        </p:txBody>
      </p:sp>
    </p:spTree>
    <p:extLst>
      <p:ext uri="{BB962C8B-B14F-4D97-AF65-F5344CB8AC3E}">
        <p14:creationId xmlns:p14="http://schemas.microsoft.com/office/powerpoint/2010/main" val="23526600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964608" y="6581001"/>
            <a:ext cx="5739898" cy="246221"/>
          </a:xfrm>
        </p:spPr>
        <p:txBody>
          <a:bodyPr/>
          <a:lstStyle/>
          <a:p>
            <a:r>
              <a:rPr lang="en-BZ" dirty="0"/>
              <a:t>RE-ACTIVATE Planning Workshop </a:t>
            </a:r>
            <a:r>
              <a:rPr lang="en-BZ" dirty="0"/>
              <a:t>Cairo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3D270E5-631C-4FEB-B576-0C864664A630}" type="datetime1">
              <a:rPr lang="en-GB" smtClean="0"/>
              <a:t>10/02/2017</a:t>
            </a:fld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4" b="20591"/>
          <a:stretch/>
        </p:blipFill>
        <p:spPr bwMode="auto">
          <a:xfrm>
            <a:off x="5087653" y="181084"/>
            <a:ext cx="1675286" cy="74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Realized Key Activities 2014-16: Work Package 1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12" name="Inhaltsplatzhalter 7"/>
          <p:cNvSpPr>
            <a:spLocks noGrp="1"/>
          </p:cNvSpPr>
          <p:nvPr>
            <p:ph idx="1"/>
          </p:nvPr>
        </p:nvSpPr>
        <p:spPr>
          <a:xfrm>
            <a:off x="684000" y="2176152"/>
            <a:ext cx="7776000" cy="3816000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C00000"/>
                </a:solidFill>
              </a:rPr>
              <a:t>Creating guidance tools for partners and investors: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Sector maps and investor guides for PV sector in EGY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EE in industry, </a:t>
            </a:r>
            <a:r>
              <a:rPr lang="en-US" sz="2000" dirty="0" smtClean="0">
                <a:solidFill>
                  <a:srgbClr val="C00000"/>
                </a:solidFill>
              </a:rPr>
              <a:t>off-grid hybrid systems</a:t>
            </a:r>
            <a:r>
              <a:rPr lang="en-US" sz="2000" dirty="0">
                <a:solidFill>
                  <a:srgbClr val="C00000"/>
                </a:solidFill>
              </a:rPr>
              <a:t>, SPIS </a:t>
            </a:r>
            <a:r>
              <a:rPr lang="en-US" sz="2000" dirty="0" smtClean="0">
                <a:solidFill>
                  <a:srgbClr val="C00000"/>
                </a:solidFill>
              </a:rPr>
              <a:t>financing</a:t>
            </a:r>
            <a:endParaRPr lang="en-US" sz="2000" dirty="0" smtClean="0">
              <a:solidFill>
                <a:srgbClr val="C00000"/>
              </a:solidFill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C00000"/>
                </a:solidFill>
              </a:rPr>
              <a:t>Realizing strategic &amp; legal advice &amp; support:</a:t>
            </a:r>
            <a:endParaRPr lang="en-US" sz="2000" dirty="0">
              <a:solidFill>
                <a:srgbClr val="C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NEEAP / NREAP policy support in EGY?</a:t>
            </a:r>
            <a:endParaRPr lang="en-US" sz="2000" dirty="0">
              <a:solidFill>
                <a:srgbClr val="C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PV LV policy support in MAR?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BC policy support in TUN?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C00000"/>
                </a:solidFill>
              </a:rPr>
              <a:t>RE/EE in AGR/IAA policy support in TUN, MAR, EGY?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690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z-powerpoint-leerfolie-en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Cover">
  <a:themeElements>
    <a:clrScheme name="GTZ-DE">
      <a:dk1>
        <a:srgbClr val="000000"/>
      </a:dk1>
      <a:lt1>
        <a:srgbClr val="FFFFFF"/>
      </a:lt1>
      <a:dk2>
        <a:srgbClr val="727272"/>
      </a:dk2>
      <a:lt2>
        <a:srgbClr val="D9D9D9"/>
      </a:lt2>
      <a:accent1>
        <a:srgbClr val="4B859F"/>
      </a:accent1>
      <a:accent2>
        <a:srgbClr val="C80F0E"/>
      </a:accent2>
      <a:accent3>
        <a:srgbClr val="DEDEAF"/>
      </a:accent3>
      <a:accent4>
        <a:srgbClr val="939393"/>
      </a:accent4>
      <a:accent5>
        <a:srgbClr val="9AB0BA"/>
      </a:accent5>
      <a:accent6>
        <a:srgbClr val="BABA93"/>
      </a:accent6>
      <a:hlink>
        <a:srgbClr val="0000FF"/>
      </a:hlink>
      <a:folHlink>
        <a:srgbClr val="800080"/>
      </a:folHlink>
    </a:clrScheme>
    <a:fontScheme name="GT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giz-powerpoint-leerfolie-en</Template>
  <TotalTime>0</TotalTime>
  <Words>1098</Words>
  <Application>Microsoft Office PowerPoint</Application>
  <PresentationFormat>Bildschirmpräsentation (4:3)</PresentationFormat>
  <Paragraphs>133</Paragraphs>
  <Slides>14</Slides>
  <Notes>14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14</vt:i4>
      </vt:variant>
    </vt:vector>
  </HeadingPairs>
  <TitlesOfParts>
    <vt:vector size="16" baseType="lpstr">
      <vt:lpstr>giz-powerpoint-leerfolie-en</vt:lpstr>
      <vt:lpstr>Cover</vt:lpstr>
      <vt:lpstr>The RE-ACTIVATE project : ACTIVITIES &amp; Achievements IN 2014-16 Perspectives &amp; Opportunities for 2017</vt:lpstr>
      <vt:lpstr>RE-ACTIVATE in a Nutshell</vt:lpstr>
      <vt:lpstr>Main Objectives of RE-ACTIVATE</vt:lpstr>
      <vt:lpstr>Key Delivrables of RE-ACTIVATE</vt:lpstr>
      <vt:lpstr>Main Lines of Work of RE-ACTIVATE</vt:lpstr>
      <vt:lpstr>Major Developments &amp; Achievements in 2014-16</vt:lpstr>
      <vt:lpstr>Realized Key Activities 2014-16: Work Package 1</vt:lpstr>
      <vt:lpstr>Realized Key Activities 2014-16: Work Package 1</vt:lpstr>
      <vt:lpstr>Realized Key Activities 2014-16: Work Package 1</vt:lpstr>
      <vt:lpstr>Realized Key Activities 2014-16: Work Package 2</vt:lpstr>
      <vt:lpstr>Realized Key Activities 2014-16: Work Package 3</vt:lpstr>
      <vt:lpstr>Realized Key Activities 2014-16: Work Package 4</vt:lpstr>
      <vt:lpstr>Planned Key Activities in 2017</vt:lpstr>
      <vt:lpstr>Main Open Questions for 2017</vt:lpstr>
    </vt:vector>
  </TitlesOfParts>
  <Company>GIZ GmbH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Kim Stoffel</dc:creator>
  <cp:keywords>GIZ-Leerfolie</cp:keywords>
  <cp:lastModifiedBy>UserLA3067</cp:lastModifiedBy>
  <cp:revision>125</cp:revision>
  <cp:lastPrinted>2012-07-19T10:16:59Z</cp:lastPrinted>
  <dcterms:created xsi:type="dcterms:W3CDTF">2014-09-01T11:45:35Z</dcterms:created>
  <dcterms:modified xsi:type="dcterms:W3CDTF">2017-02-10T18:35:25Z</dcterms:modified>
</cp:coreProperties>
</file>